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Open Sans" panose="020B0606030504020204" pitchFamily="34" charset="0"/>
      <p:regular r:id="rId9"/>
      <p:bold r:id="rId10"/>
      <p:italic r:id="rId11"/>
      <p:boldItalic r:id="rId12"/>
    </p:embeddedFont>
    <p:embeddedFont>
      <p:font typeface="PT Sans Narrow" panose="020B0506020203020204" pitchFamily="34" charset="77"/>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cholldorf" userId="56a2e40b-0f78-4b32-9f55-37cb3f17f6b8" providerId="ADAL" clId="{E3F7FD39-8E8A-1649-B45D-8ED014E22E2D}"/>
    <pc:docChg chg="delSld">
      <pc:chgData name="Rebecca Scholldorf" userId="56a2e40b-0f78-4b32-9f55-37cb3f17f6b8" providerId="ADAL" clId="{E3F7FD39-8E8A-1649-B45D-8ED014E22E2D}" dt="2021-03-19T00:05:33.407" v="7" actId="2696"/>
      <pc:docMkLst>
        <pc:docMk/>
      </pc:docMkLst>
      <pc:sldChg chg="del">
        <pc:chgData name="Rebecca Scholldorf" userId="56a2e40b-0f78-4b32-9f55-37cb3f17f6b8" providerId="ADAL" clId="{E3F7FD39-8E8A-1649-B45D-8ED014E22E2D}" dt="2021-03-19T00:05:29.862" v="0" actId="2696"/>
        <pc:sldMkLst>
          <pc:docMk/>
          <pc:sldMk cId="0" sldId="262"/>
        </pc:sldMkLst>
      </pc:sldChg>
      <pc:sldChg chg="del">
        <pc:chgData name="Rebecca Scholldorf" userId="56a2e40b-0f78-4b32-9f55-37cb3f17f6b8" providerId="ADAL" clId="{E3F7FD39-8E8A-1649-B45D-8ED014E22E2D}" dt="2021-03-19T00:05:31.062" v="1" actId="2696"/>
        <pc:sldMkLst>
          <pc:docMk/>
          <pc:sldMk cId="0" sldId="263"/>
        </pc:sldMkLst>
      </pc:sldChg>
      <pc:sldChg chg="del">
        <pc:chgData name="Rebecca Scholldorf" userId="56a2e40b-0f78-4b32-9f55-37cb3f17f6b8" providerId="ADAL" clId="{E3F7FD39-8E8A-1649-B45D-8ED014E22E2D}" dt="2021-03-19T00:05:31.589" v="2" actId="2696"/>
        <pc:sldMkLst>
          <pc:docMk/>
          <pc:sldMk cId="0" sldId="264"/>
        </pc:sldMkLst>
      </pc:sldChg>
      <pc:sldChg chg="del">
        <pc:chgData name="Rebecca Scholldorf" userId="56a2e40b-0f78-4b32-9f55-37cb3f17f6b8" providerId="ADAL" clId="{E3F7FD39-8E8A-1649-B45D-8ED014E22E2D}" dt="2021-03-19T00:05:31.933" v="3" actId="2696"/>
        <pc:sldMkLst>
          <pc:docMk/>
          <pc:sldMk cId="0" sldId="265"/>
        </pc:sldMkLst>
      </pc:sldChg>
      <pc:sldChg chg="del">
        <pc:chgData name="Rebecca Scholldorf" userId="56a2e40b-0f78-4b32-9f55-37cb3f17f6b8" providerId="ADAL" clId="{E3F7FD39-8E8A-1649-B45D-8ED014E22E2D}" dt="2021-03-19T00:05:32.213" v="4" actId="2696"/>
        <pc:sldMkLst>
          <pc:docMk/>
          <pc:sldMk cId="0" sldId="266"/>
        </pc:sldMkLst>
      </pc:sldChg>
      <pc:sldChg chg="del">
        <pc:chgData name="Rebecca Scholldorf" userId="56a2e40b-0f78-4b32-9f55-37cb3f17f6b8" providerId="ADAL" clId="{E3F7FD39-8E8A-1649-B45D-8ED014E22E2D}" dt="2021-03-19T00:05:32.693" v="5" actId="2696"/>
        <pc:sldMkLst>
          <pc:docMk/>
          <pc:sldMk cId="0" sldId="267"/>
        </pc:sldMkLst>
      </pc:sldChg>
      <pc:sldChg chg="del">
        <pc:chgData name="Rebecca Scholldorf" userId="56a2e40b-0f78-4b32-9f55-37cb3f17f6b8" providerId="ADAL" clId="{E3F7FD39-8E8A-1649-B45D-8ED014E22E2D}" dt="2021-03-19T00:05:33.061" v="6" actId="2696"/>
        <pc:sldMkLst>
          <pc:docMk/>
          <pc:sldMk cId="0" sldId="268"/>
        </pc:sldMkLst>
      </pc:sldChg>
      <pc:sldChg chg="del">
        <pc:chgData name="Rebecca Scholldorf" userId="56a2e40b-0f78-4b32-9f55-37cb3f17f6b8" providerId="ADAL" clId="{E3F7FD39-8E8A-1649-B45D-8ED014E22E2D}" dt="2021-03-19T00:05:33.407" v="7" actId="2696"/>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f70e6b2c3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f70e6b2c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solidFill>
                  <a:srgbClr val="222222"/>
                </a:solidFill>
                <a:highlight>
                  <a:srgbClr val="FFFFFF"/>
                </a:highlight>
              </a:rPr>
              <a:t>Like any other language, music’s true nature lies in communication. To give music greater meaning, the performer must ask, “what message is the composer trying to convey to their listeners?” This type of detective work can feel so arbitrary at times but if the performer knows what to look for in the piece, they can be more deliberate about their phrase making decisions. Every phrase should be premeditated thoughtfully, and planned precisely prior to the performance. Below are some tips to help quantify the phrasing process.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f70e6b2c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f70e6b2c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f70e6b2c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f70e6b2c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f70e6b2c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f70e6b2c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f70e6b2c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f70e6b2c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p:cNvPicPr preferRelativeResize="0"/>
          <p:nvPr/>
        </p:nvPicPr>
        <p:blipFill>
          <a:blip r:embed="rId3">
            <a:alphaModFix amt="19000"/>
          </a:blip>
          <a:stretch>
            <a:fillRect/>
          </a:stretch>
        </p:blipFill>
        <p:spPr>
          <a:xfrm>
            <a:off x="1073764" y="0"/>
            <a:ext cx="6996470" cy="5143499"/>
          </a:xfrm>
          <a:prstGeom prst="rect">
            <a:avLst/>
          </a:prstGeom>
          <a:noFill/>
          <a:ln>
            <a:noFill/>
          </a:ln>
        </p:spPr>
      </p:pic>
      <p:sp>
        <p:nvSpPr>
          <p:cNvPr id="67" name="Google Shape;67;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Let’s Get Moody!</a:t>
            </a:r>
            <a:endParaRPr/>
          </a:p>
        </p:txBody>
      </p:sp>
      <p:sp>
        <p:nvSpPr>
          <p:cNvPr id="68" name="Google Shape;68;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1400"/>
              </a:spcBef>
              <a:spcAft>
                <a:spcPts val="0"/>
              </a:spcAft>
              <a:buNone/>
            </a:pPr>
            <a:r>
              <a:rPr lang="en" sz="1500" b="1">
                <a:highlight>
                  <a:srgbClr val="FFFFFF"/>
                </a:highlight>
                <a:latin typeface="Arial"/>
                <a:ea typeface="Arial"/>
                <a:cs typeface="Arial"/>
                <a:sym typeface="Arial"/>
              </a:rPr>
              <a:t>Tips For Incorporating Musical Expression Into Your Performance</a:t>
            </a:r>
            <a:endParaRPr sz="1500" b="1">
              <a:highlight>
                <a:srgbClr val="FFFFFF"/>
              </a:highlight>
              <a:latin typeface="Arial"/>
              <a:ea typeface="Arial"/>
              <a:cs typeface="Arial"/>
              <a:sym typeface="Arial"/>
            </a:endParaRPr>
          </a:p>
          <a:p>
            <a:pPr marL="0" lvl="0" indent="0" algn="ctr" rtl="0">
              <a:spcBef>
                <a:spcPts val="4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64025"/>
            <a:ext cx="8520600" cy="7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You Plan Your Phrase Making Decisions?</a:t>
            </a:r>
            <a:endParaRPr/>
          </a:p>
        </p:txBody>
      </p:sp>
      <p:sp>
        <p:nvSpPr>
          <p:cNvPr id="74" name="Google Shape;74;p14"/>
          <p:cNvSpPr txBox="1">
            <a:spLocks noGrp="1"/>
          </p:cNvSpPr>
          <p:nvPr>
            <p:ph type="body" idx="1"/>
          </p:nvPr>
        </p:nvSpPr>
        <p:spPr>
          <a:xfrm>
            <a:off x="311700" y="684525"/>
            <a:ext cx="8520600" cy="290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a:solidFill>
                  <a:srgbClr val="222222"/>
                </a:solidFill>
                <a:highlight>
                  <a:srgbClr val="FFFFFF"/>
                </a:highlight>
                <a:latin typeface="Arial"/>
                <a:ea typeface="Arial"/>
                <a:cs typeface="Arial"/>
                <a:sym typeface="Arial"/>
              </a:rPr>
              <a:t>Like any other language, music’s true nature lies in communication. To give music greater meaning, the performer must ask, “what message is the composer trying to convey to their listeners?” This type of detective work can feel so arbitrary at times but if the performer knows what to look for in the piece, they can be more deliberate about their phrase making decisions. Every phrase should be premeditated thoughtfully, and planned precisely prior to the performance. </a:t>
            </a:r>
            <a:endParaRPr sz="2800"/>
          </a:p>
        </p:txBody>
      </p:sp>
      <p:pic>
        <p:nvPicPr>
          <p:cNvPr id="75" name="Google Shape;75;p14"/>
          <p:cNvPicPr preferRelativeResize="0"/>
          <p:nvPr/>
        </p:nvPicPr>
        <p:blipFill>
          <a:blip r:embed="rId3">
            <a:alphaModFix/>
          </a:blip>
          <a:stretch>
            <a:fillRect/>
          </a:stretch>
        </p:blipFill>
        <p:spPr>
          <a:xfrm>
            <a:off x="3429200" y="3419725"/>
            <a:ext cx="2136726" cy="1570849"/>
          </a:xfrm>
          <a:prstGeom prst="rect">
            <a:avLst/>
          </a:prstGeom>
          <a:no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64025"/>
            <a:ext cx="8520600" cy="16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for changes in texture in your piece. A change in texture usually defines where a phrase begins and ends or if it is an elision.</a:t>
            </a:r>
            <a:endParaRPr/>
          </a:p>
        </p:txBody>
      </p:sp>
      <p:sp>
        <p:nvSpPr>
          <p:cNvPr id="81" name="Google Shape;81;p15"/>
          <p:cNvSpPr txBox="1">
            <a:spLocks noGrp="1"/>
          </p:cNvSpPr>
          <p:nvPr>
            <p:ph type="body" idx="1"/>
          </p:nvPr>
        </p:nvSpPr>
        <p:spPr>
          <a:xfrm>
            <a:off x="311700" y="1834975"/>
            <a:ext cx="8520600" cy="27339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Char char="●"/>
            </a:pPr>
            <a:r>
              <a:rPr lang="en" sz="2200"/>
              <a:t>Cadence</a:t>
            </a:r>
            <a:endParaRPr sz="2200"/>
          </a:p>
          <a:p>
            <a:pPr marL="457200" lvl="0" indent="-368300" algn="l" rtl="0">
              <a:lnSpc>
                <a:spcPct val="100000"/>
              </a:lnSpc>
              <a:spcBef>
                <a:spcPts val="0"/>
              </a:spcBef>
              <a:spcAft>
                <a:spcPts val="0"/>
              </a:spcAft>
              <a:buSzPts val="2200"/>
              <a:buChar char="●"/>
            </a:pPr>
            <a:r>
              <a:rPr lang="en" sz="2200"/>
              <a:t>Key change</a:t>
            </a:r>
            <a:endParaRPr sz="2200"/>
          </a:p>
          <a:p>
            <a:pPr marL="457200" lvl="0" indent="-368300" algn="l" rtl="0">
              <a:lnSpc>
                <a:spcPct val="100000"/>
              </a:lnSpc>
              <a:spcBef>
                <a:spcPts val="0"/>
              </a:spcBef>
              <a:spcAft>
                <a:spcPts val="0"/>
              </a:spcAft>
              <a:buSzPts val="2200"/>
              <a:buChar char="●"/>
            </a:pPr>
            <a:r>
              <a:rPr lang="en" sz="2200"/>
              <a:t>Meter change</a:t>
            </a:r>
            <a:endParaRPr sz="2200"/>
          </a:p>
          <a:p>
            <a:pPr marL="457200" lvl="0" indent="-368300" algn="l" rtl="0">
              <a:lnSpc>
                <a:spcPct val="100000"/>
              </a:lnSpc>
              <a:spcBef>
                <a:spcPts val="0"/>
              </a:spcBef>
              <a:spcAft>
                <a:spcPts val="0"/>
              </a:spcAft>
              <a:buSzPts val="2200"/>
              <a:buChar char="●"/>
            </a:pPr>
            <a:r>
              <a:rPr lang="en" sz="2200"/>
              <a:t>Rhythmic cadence (i.e. diminution)</a:t>
            </a:r>
            <a:endParaRPr sz="2200"/>
          </a:p>
          <a:p>
            <a:pPr marL="457200" lvl="0" indent="-368300" algn="l" rtl="0">
              <a:lnSpc>
                <a:spcPct val="100000"/>
              </a:lnSpc>
              <a:spcBef>
                <a:spcPts val="0"/>
              </a:spcBef>
              <a:spcAft>
                <a:spcPts val="0"/>
              </a:spcAft>
              <a:buSzPts val="2200"/>
              <a:buChar char="●"/>
            </a:pPr>
            <a:r>
              <a:rPr lang="en" sz="2200"/>
              <a:t>Dynamic change</a:t>
            </a:r>
            <a:endParaRPr sz="2200"/>
          </a:p>
          <a:p>
            <a:pPr marL="457200" lvl="0" indent="-368300" algn="l" rtl="0">
              <a:lnSpc>
                <a:spcPct val="100000"/>
              </a:lnSpc>
              <a:spcBef>
                <a:spcPts val="0"/>
              </a:spcBef>
              <a:spcAft>
                <a:spcPts val="0"/>
              </a:spcAft>
              <a:buSzPts val="2200"/>
              <a:buChar char="●"/>
            </a:pPr>
            <a:r>
              <a:rPr lang="en" sz="2200"/>
              <a:t>Articulation changes</a:t>
            </a:r>
            <a:endParaRPr sz="2200"/>
          </a:p>
          <a:p>
            <a:pPr marL="457200" lvl="0" indent="-368300" algn="l" rtl="0">
              <a:lnSpc>
                <a:spcPct val="100000"/>
              </a:lnSpc>
              <a:spcBef>
                <a:spcPts val="0"/>
              </a:spcBef>
              <a:spcAft>
                <a:spcPts val="0"/>
              </a:spcAft>
              <a:buSzPts val="2200"/>
              <a:buChar char="●"/>
            </a:pPr>
            <a:r>
              <a:rPr lang="en" sz="2200"/>
              <a:t>Register changes</a:t>
            </a:r>
            <a:endParaRPr sz="2200"/>
          </a:p>
          <a:p>
            <a:pPr marL="0" lvl="0" indent="0" algn="l" rtl="0">
              <a:spcBef>
                <a:spcPts val="0"/>
              </a:spcBef>
              <a:spcAft>
                <a:spcPts val="1600"/>
              </a:spcAft>
              <a:buNone/>
            </a:pPr>
            <a:endParaRPr/>
          </a:p>
        </p:txBody>
      </p:sp>
      <p:pic>
        <p:nvPicPr>
          <p:cNvPr id="82" name="Google Shape;82;p15"/>
          <p:cNvPicPr preferRelativeResize="0"/>
          <p:nvPr/>
        </p:nvPicPr>
        <p:blipFill>
          <a:blip r:embed="rId3">
            <a:alphaModFix/>
          </a:blip>
          <a:stretch>
            <a:fillRect/>
          </a:stretch>
        </p:blipFill>
        <p:spPr>
          <a:xfrm>
            <a:off x="4571999" y="1778723"/>
            <a:ext cx="4529875" cy="3018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7700"/>
            <a:ext cx="8520600" cy="11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Analyze the Phrase Harmonically - How does it function, is it dominant or tonic?</a:t>
            </a:r>
            <a:endParaRPr/>
          </a:p>
        </p:txBody>
      </p:sp>
      <p:sp>
        <p:nvSpPr>
          <p:cNvPr id="88" name="Google Shape;88;p16"/>
          <p:cNvSpPr txBox="1">
            <a:spLocks noGrp="1"/>
          </p:cNvSpPr>
          <p:nvPr>
            <p:ph type="body" idx="1"/>
          </p:nvPr>
        </p:nvSpPr>
        <p:spPr>
          <a:xfrm>
            <a:off x="311700" y="1050850"/>
            <a:ext cx="8520600" cy="40020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en" sz="2500" i="1" dirty="0"/>
              <a:t>Dominant </a:t>
            </a:r>
            <a:r>
              <a:rPr lang="en" sz="2500" dirty="0"/>
              <a:t>= tension/conflict/chromatic</a:t>
            </a:r>
            <a:endParaRPr sz="2500" dirty="0"/>
          </a:p>
          <a:p>
            <a:pPr marL="457200" lvl="0" indent="0" algn="l" rtl="0">
              <a:lnSpc>
                <a:spcPct val="115000"/>
              </a:lnSpc>
              <a:spcBef>
                <a:spcPts val="0"/>
              </a:spcBef>
              <a:spcAft>
                <a:spcPts val="0"/>
              </a:spcAft>
              <a:buNone/>
            </a:pPr>
            <a:r>
              <a:rPr lang="en" sz="2500" dirty="0"/>
              <a:t>Bring out the dramatic non chord tones</a:t>
            </a:r>
            <a:endParaRPr sz="2500" dirty="0"/>
          </a:p>
          <a:p>
            <a:pPr marL="457200" lvl="0" indent="-387350" algn="l" rtl="0">
              <a:lnSpc>
                <a:spcPct val="115000"/>
              </a:lnSpc>
              <a:spcBef>
                <a:spcPts val="1000"/>
              </a:spcBef>
              <a:spcAft>
                <a:spcPts val="0"/>
              </a:spcAft>
              <a:buSzPts val="2500"/>
              <a:buChar char="★"/>
            </a:pPr>
            <a:r>
              <a:rPr lang="en" sz="2500" i="1" dirty="0"/>
              <a:t>Tonic </a:t>
            </a:r>
            <a:r>
              <a:rPr lang="en" sz="2500" dirty="0"/>
              <a:t>= release/home/resolution</a:t>
            </a:r>
            <a:endParaRPr sz="2500" dirty="0"/>
          </a:p>
          <a:p>
            <a:pPr marL="457200" lvl="0" indent="0" algn="l" rtl="0">
              <a:lnSpc>
                <a:spcPct val="100000"/>
              </a:lnSpc>
              <a:spcBef>
                <a:spcPts val="0"/>
              </a:spcBef>
              <a:spcAft>
                <a:spcPts val="0"/>
              </a:spcAft>
              <a:buNone/>
            </a:pPr>
            <a:r>
              <a:rPr lang="en" sz="2500" dirty="0"/>
              <a:t>Look for cadences</a:t>
            </a:r>
            <a:endParaRPr dirty="0"/>
          </a:p>
          <a:p>
            <a:pPr marL="914400" lvl="0" indent="457200">
              <a:lnSpc>
                <a:spcPct val="100000"/>
              </a:lnSpc>
              <a:spcBef>
                <a:spcPts val="1000"/>
              </a:spcBef>
              <a:buNone/>
            </a:pPr>
            <a:r>
              <a:rPr lang="en" b="1" dirty="0">
                <a:solidFill>
                  <a:schemeClr val="accent2"/>
                </a:solidFill>
              </a:rPr>
              <a:t>Tension</a:t>
            </a:r>
            <a:r>
              <a:rPr lang="en" dirty="0"/>
              <a:t>	                                                    </a:t>
            </a:r>
            <a:r>
              <a:rPr lang="en" b="1" dirty="0">
                <a:solidFill>
                  <a:schemeClr val="accent2"/>
                </a:solidFill>
              </a:rPr>
              <a:t>Release </a:t>
            </a:r>
            <a:r>
              <a:rPr lang="en" dirty="0"/>
              <a:t>							</a:t>
            </a:r>
            <a:endParaRPr b="1" dirty="0">
              <a:solidFill>
                <a:schemeClr val="accent2"/>
              </a:solidFill>
            </a:endParaRPr>
          </a:p>
        </p:txBody>
      </p:sp>
      <p:pic>
        <p:nvPicPr>
          <p:cNvPr id="89" name="Google Shape;89;p16"/>
          <p:cNvPicPr preferRelativeResize="0"/>
          <p:nvPr/>
        </p:nvPicPr>
        <p:blipFill>
          <a:blip r:embed="rId3">
            <a:alphaModFix/>
          </a:blip>
          <a:stretch>
            <a:fillRect/>
          </a:stretch>
        </p:blipFill>
        <p:spPr>
          <a:xfrm>
            <a:off x="1435450" y="3454225"/>
            <a:ext cx="1524000" cy="1524000"/>
          </a:xfrm>
          <a:prstGeom prst="rect">
            <a:avLst/>
          </a:prstGeom>
          <a:noFill/>
          <a:ln>
            <a:noFill/>
          </a:ln>
        </p:spPr>
      </p:pic>
      <p:sp>
        <p:nvSpPr>
          <p:cNvPr id="90" name="Google Shape;90;p16"/>
          <p:cNvSpPr/>
          <p:nvPr/>
        </p:nvSpPr>
        <p:spPr>
          <a:xfrm>
            <a:off x="3625175" y="3864575"/>
            <a:ext cx="1431900" cy="667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6"/>
          <p:cNvPicPr preferRelativeResize="0"/>
          <p:nvPr/>
        </p:nvPicPr>
        <p:blipFill>
          <a:blip r:embed="rId4">
            <a:alphaModFix/>
          </a:blip>
          <a:stretch>
            <a:fillRect/>
          </a:stretch>
        </p:blipFill>
        <p:spPr>
          <a:xfrm>
            <a:off x="5692350" y="3248225"/>
            <a:ext cx="1927651" cy="1971475"/>
          </a:xfrm>
          <a:prstGeom prst="rect">
            <a:avLst/>
          </a:prstGeom>
          <a:noFill/>
          <a:ln>
            <a:noFill/>
          </a:ln>
        </p:spPr>
      </p:pic>
      <p:cxnSp>
        <p:nvCxnSpPr>
          <p:cNvPr id="92" name="Google Shape;92;p16"/>
          <p:cNvCxnSpPr/>
          <p:nvPr/>
        </p:nvCxnSpPr>
        <p:spPr>
          <a:xfrm>
            <a:off x="311700" y="2975650"/>
            <a:ext cx="8520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64025"/>
            <a:ext cx="8520600" cy="123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the Phrase to the “</a:t>
            </a:r>
            <a:r>
              <a:rPr lang="en" i="1"/>
              <a:t>Note of Change</a:t>
            </a:r>
            <a:r>
              <a:rPr lang="en"/>
              <a:t>” (usually crescendo)</a:t>
            </a:r>
            <a:endParaRPr/>
          </a:p>
        </p:txBody>
      </p:sp>
      <p:sp>
        <p:nvSpPr>
          <p:cNvPr id="98" name="Google Shape;98;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Crescendo through repeated notes and held notes</a:t>
            </a:r>
            <a:endParaRPr sz="2200"/>
          </a:p>
          <a:p>
            <a:pPr marL="457200" lvl="0" indent="-368300" algn="l" rtl="0">
              <a:spcBef>
                <a:spcPts val="1000"/>
              </a:spcBef>
              <a:spcAft>
                <a:spcPts val="0"/>
              </a:spcAft>
              <a:buSzPts val="2200"/>
              <a:buChar char="★"/>
            </a:pPr>
            <a:r>
              <a:rPr lang="en" sz="2200"/>
              <a:t>Is there a sequence/pattern? </a:t>
            </a:r>
            <a:endParaRPr sz="2200"/>
          </a:p>
          <a:p>
            <a:pPr marL="914400" lvl="1" indent="-368300" algn="l" rtl="0">
              <a:spcBef>
                <a:spcPts val="0"/>
              </a:spcBef>
              <a:spcAft>
                <a:spcPts val="0"/>
              </a:spcAft>
              <a:buSzPts val="2200"/>
              <a:buChar char="○"/>
            </a:pPr>
            <a:r>
              <a:rPr lang="en" sz="2200"/>
              <a:t>Where does the sequence or pattern change? </a:t>
            </a:r>
            <a:endParaRPr sz="2200"/>
          </a:p>
          <a:p>
            <a:pPr marL="914400" lvl="1" indent="-368300" algn="l" rtl="0">
              <a:spcBef>
                <a:spcPts val="0"/>
              </a:spcBef>
              <a:spcAft>
                <a:spcPts val="0"/>
              </a:spcAft>
              <a:buSzPts val="2200"/>
              <a:buChar char="○"/>
            </a:pPr>
            <a:r>
              <a:rPr lang="en" sz="2200"/>
              <a:t>Build the phrase through the sequence bringing the audience to the change in sequence.</a:t>
            </a:r>
            <a:endParaRPr sz="2200"/>
          </a:p>
          <a:p>
            <a:pPr marL="0" lvl="0" indent="0" algn="l" rtl="0">
              <a:spcBef>
                <a:spcPts val="1600"/>
              </a:spcBef>
              <a:spcAft>
                <a:spcPts val="1600"/>
              </a:spcAft>
              <a:buNone/>
            </a:pPr>
            <a:endParaRPr/>
          </a:p>
        </p:txBody>
      </p:sp>
      <p:pic>
        <p:nvPicPr>
          <p:cNvPr id="99" name="Google Shape;99;p17"/>
          <p:cNvPicPr preferRelativeResize="0"/>
          <p:nvPr/>
        </p:nvPicPr>
        <p:blipFill>
          <a:blip r:embed="rId3">
            <a:alphaModFix/>
          </a:blip>
          <a:stretch>
            <a:fillRect/>
          </a:stretch>
        </p:blipFill>
        <p:spPr>
          <a:xfrm>
            <a:off x="83400" y="3323950"/>
            <a:ext cx="1666625" cy="1666625"/>
          </a:xfrm>
          <a:prstGeom prst="rect">
            <a:avLst/>
          </a:prstGeom>
          <a:noFill/>
          <a:ln>
            <a:noFill/>
          </a:ln>
        </p:spPr>
      </p:pic>
      <p:pic>
        <p:nvPicPr>
          <p:cNvPr id="100" name="Google Shape;100;p17"/>
          <p:cNvPicPr preferRelativeResize="0"/>
          <p:nvPr/>
        </p:nvPicPr>
        <p:blipFill>
          <a:blip r:embed="rId4">
            <a:alphaModFix/>
          </a:blip>
          <a:stretch>
            <a:fillRect/>
          </a:stretch>
        </p:blipFill>
        <p:spPr>
          <a:xfrm>
            <a:off x="1921925" y="3432702"/>
            <a:ext cx="1666625" cy="1558399"/>
          </a:xfrm>
          <a:prstGeom prst="rect">
            <a:avLst/>
          </a:prstGeom>
          <a:noFill/>
          <a:ln>
            <a:noFill/>
          </a:ln>
        </p:spPr>
      </p:pic>
      <p:pic>
        <p:nvPicPr>
          <p:cNvPr id="101" name="Google Shape;101;p17"/>
          <p:cNvPicPr preferRelativeResize="0"/>
          <p:nvPr/>
        </p:nvPicPr>
        <p:blipFill>
          <a:blip r:embed="rId3">
            <a:alphaModFix/>
          </a:blip>
          <a:stretch>
            <a:fillRect/>
          </a:stretch>
        </p:blipFill>
        <p:spPr>
          <a:xfrm>
            <a:off x="3814888" y="3378588"/>
            <a:ext cx="1666625" cy="1666625"/>
          </a:xfrm>
          <a:prstGeom prst="rect">
            <a:avLst/>
          </a:prstGeom>
          <a:noFill/>
          <a:ln>
            <a:noFill/>
          </a:ln>
        </p:spPr>
      </p:pic>
      <p:pic>
        <p:nvPicPr>
          <p:cNvPr id="102" name="Google Shape;102;p17"/>
          <p:cNvPicPr preferRelativeResize="0"/>
          <p:nvPr/>
        </p:nvPicPr>
        <p:blipFill>
          <a:blip r:embed="rId4">
            <a:alphaModFix/>
          </a:blip>
          <a:stretch>
            <a:fillRect/>
          </a:stretch>
        </p:blipFill>
        <p:spPr>
          <a:xfrm>
            <a:off x="5632550" y="3378065"/>
            <a:ext cx="1666625" cy="1558399"/>
          </a:xfrm>
          <a:prstGeom prst="rect">
            <a:avLst/>
          </a:prstGeom>
          <a:noFill/>
          <a:ln>
            <a:noFill/>
          </a:ln>
        </p:spPr>
      </p:pic>
      <p:pic>
        <p:nvPicPr>
          <p:cNvPr id="103" name="Google Shape;103;p17"/>
          <p:cNvPicPr preferRelativeResize="0"/>
          <p:nvPr/>
        </p:nvPicPr>
        <p:blipFill>
          <a:blip r:embed="rId5">
            <a:alphaModFix/>
          </a:blip>
          <a:stretch>
            <a:fillRect/>
          </a:stretch>
        </p:blipFill>
        <p:spPr>
          <a:xfrm>
            <a:off x="7452250" y="3394600"/>
            <a:ext cx="1558400" cy="1558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56075" y="111400"/>
            <a:ext cx="8520600" cy="6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main characters. </a:t>
            </a:r>
            <a:endParaRPr/>
          </a:p>
          <a:p>
            <a:pPr marL="0" lvl="0" indent="0" algn="l" rtl="0">
              <a:spcBef>
                <a:spcPts val="0"/>
              </a:spcBef>
              <a:spcAft>
                <a:spcPts val="0"/>
              </a:spcAft>
              <a:buNone/>
            </a:pPr>
            <a:endParaRPr/>
          </a:p>
        </p:txBody>
      </p:sp>
      <p:sp>
        <p:nvSpPr>
          <p:cNvPr id="109" name="Google Shape;109;p18"/>
          <p:cNvSpPr txBox="1">
            <a:spLocks noGrp="1"/>
          </p:cNvSpPr>
          <p:nvPr>
            <p:ph type="body" idx="1"/>
          </p:nvPr>
        </p:nvSpPr>
        <p:spPr>
          <a:xfrm>
            <a:off x="97300" y="764500"/>
            <a:ext cx="8932500" cy="394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i="1" dirty="0">
                <a:latin typeface="PT Sans Narrow"/>
                <a:ea typeface="PT Sans Narrow"/>
                <a:cs typeface="PT Sans Narrow"/>
                <a:sym typeface="PT Sans Narrow"/>
              </a:rPr>
              <a:t>Hint:</a:t>
            </a:r>
            <a:r>
              <a:rPr lang="en" sz="3000" dirty="0">
                <a:latin typeface="PT Sans Narrow"/>
                <a:ea typeface="PT Sans Narrow"/>
                <a:cs typeface="PT Sans Narrow"/>
                <a:sym typeface="PT Sans Narrow"/>
              </a:rPr>
              <a:t>   There are usually at least two characters/themes in pieces written in the common practice period.</a:t>
            </a:r>
            <a:endParaRPr sz="3000" dirty="0">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sz="3000" dirty="0">
                <a:latin typeface="PT Sans Narrow"/>
                <a:ea typeface="PT Sans Narrow"/>
                <a:cs typeface="PT Sans Narrow"/>
                <a:sym typeface="PT Sans Narrow"/>
              </a:rPr>
              <a:t>Use descriptive words to identify them</a:t>
            </a:r>
            <a:endParaRPr sz="3000" dirty="0">
              <a:latin typeface="PT Sans Narrow"/>
              <a:ea typeface="PT Sans Narrow"/>
              <a:cs typeface="PT Sans Narrow"/>
              <a:sym typeface="PT Sans Narrow"/>
            </a:endParaRPr>
          </a:p>
          <a:p>
            <a:pPr marL="0" lvl="0" indent="0" algn="l" rtl="0">
              <a:lnSpc>
                <a:spcPct val="100000"/>
              </a:lnSpc>
              <a:spcBef>
                <a:spcPts val="0"/>
              </a:spcBef>
              <a:spcAft>
                <a:spcPts val="0"/>
              </a:spcAft>
              <a:buNone/>
            </a:pPr>
            <a:r>
              <a:rPr lang="en" dirty="0"/>
              <a:t>    </a:t>
            </a:r>
            <a:endParaRPr dirty="0"/>
          </a:p>
          <a:p>
            <a:pPr marL="0" lvl="0" indent="0" algn="l" rtl="0">
              <a:lnSpc>
                <a:spcPct val="100000"/>
              </a:lnSpc>
              <a:spcBef>
                <a:spcPts val="1600"/>
              </a:spcBef>
              <a:spcAft>
                <a:spcPts val="0"/>
              </a:spcAft>
              <a:buNone/>
            </a:pPr>
            <a:endParaRPr dirty="0"/>
          </a:p>
          <a:p>
            <a:pPr marL="0" lvl="0" indent="0" algn="l" rtl="0">
              <a:lnSpc>
                <a:spcPct val="100000"/>
              </a:lnSpc>
              <a:spcBef>
                <a:spcPts val="1600"/>
              </a:spcBef>
              <a:spcAft>
                <a:spcPts val="0"/>
              </a:spcAft>
              <a:buNone/>
            </a:pPr>
            <a:endParaRPr dirty="0"/>
          </a:p>
          <a:p>
            <a:pPr marL="0" lvl="0" indent="0" algn="l" rtl="0">
              <a:lnSpc>
                <a:spcPct val="100000"/>
              </a:lnSpc>
              <a:spcBef>
                <a:spcPts val="1600"/>
              </a:spcBef>
              <a:spcAft>
                <a:spcPts val="0"/>
              </a:spcAft>
              <a:buNone/>
            </a:pPr>
            <a:endParaRPr dirty="0"/>
          </a:p>
          <a:p>
            <a:pPr marL="0" lvl="0" indent="0">
              <a:lnSpc>
                <a:spcPct val="100000"/>
              </a:lnSpc>
              <a:spcBef>
                <a:spcPts val="1600"/>
              </a:spcBef>
              <a:buNone/>
            </a:pPr>
            <a:r>
              <a:rPr lang="en" dirty="0"/>
              <a:t>     </a:t>
            </a:r>
            <a:r>
              <a:rPr lang="en" b="1" dirty="0"/>
              <a:t>Dolce              Playful	              Assertive	   Dramatic         Angry/Fiery</a:t>
            </a:r>
            <a:endParaRPr b="1" dirty="0"/>
          </a:p>
          <a:p>
            <a:pPr marL="0" lvl="0" indent="0" algn="l" rtl="0">
              <a:spcBef>
                <a:spcPts val="1600"/>
              </a:spcBef>
              <a:spcAft>
                <a:spcPts val="1600"/>
              </a:spcAft>
              <a:buNone/>
            </a:pPr>
            <a:endParaRPr dirty="0"/>
          </a:p>
        </p:txBody>
      </p:sp>
      <p:pic>
        <p:nvPicPr>
          <p:cNvPr id="110" name="Google Shape;110;p18"/>
          <p:cNvPicPr preferRelativeResize="0"/>
          <p:nvPr/>
        </p:nvPicPr>
        <p:blipFill>
          <a:blip r:embed="rId3">
            <a:alphaModFix/>
          </a:blip>
          <a:stretch>
            <a:fillRect/>
          </a:stretch>
        </p:blipFill>
        <p:spPr>
          <a:xfrm>
            <a:off x="69016" y="2571750"/>
            <a:ext cx="1488518" cy="1522350"/>
          </a:xfrm>
          <a:prstGeom prst="rect">
            <a:avLst/>
          </a:prstGeom>
          <a:noFill/>
          <a:ln>
            <a:noFill/>
          </a:ln>
        </p:spPr>
      </p:pic>
      <p:pic>
        <p:nvPicPr>
          <p:cNvPr id="111" name="Google Shape;111;p18"/>
          <p:cNvPicPr preferRelativeResize="0"/>
          <p:nvPr/>
        </p:nvPicPr>
        <p:blipFill>
          <a:blip r:embed="rId4">
            <a:alphaModFix/>
          </a:blip>
          <a:stretch>
            <a:fillRect/>
          </a:stretch>
        </p:blipFill>
        <p:spPr>
          <a:xfrm>
            <a:off x="1529249" y="2464594"/>
            <a:ext cx="1656707" cy="1629382"/>
          </a:xfrm>
          <a:prstGeom prst="rect">
            <a:avLst/>
          </a:prstGeom>
          <a:noFill/>
          <a:ln>
            <a:noFill/>
          </a:ln>
        </p:spPr>
      </p:pic>
      <p:pic>
        <p:nvPicPr>
          <p:cNvPr id="112" name="Google Shape;112;p18"/>
          <p:cNvPicPr preferRelativeResize="0"/>
          <p:nvPr/>
        </p:nvPicPr>
        <p:blipFill>
          <a:blip r:embed="rId5">
            <a:alphaModFix/>
          </a:blip>
          <a:stretch>
            <a:fillRect/>
          </a:stretch>
        </p:blipFill>
        <p:spPr>
          <a:xfrm>
            <a:off x="3097873" y="2700144"/>
            <a:ext cx="2412576" cy="1241480"/>
          </a:xfrm>
          <a:prstGeom prst="rect">
            <a:avLst/>
          </a:prstGeom>
          <a:noFill/>
          <a:ln>
            <a:noFill/>
          </a:ln>
        </p:spPr>
      </p:pic>
      <p:pic>
        <p:nvPicPr>
          <p:cNvPr id="113" name="Google Shape;113;p18"/>
          <p:cNvPicPr preferRelativeResize="0"/>
          <p:nvPr/>
        </p:nvPicPr>
        <p:blipFill>
          <a:blip r:embed="rId6">
            <a:alphaModFix/>
          </a:blip>
          <a:stretch>
            <a:fillRect/>
          </a:stretch>
        </p:blipFill>
        <p:spPr>
          <a:xfrm>
            <a:off x="5794605" y="2637958"/>
            <a:ext cx="1202083" cy="1303666"/>
          </a:xfrm>
          <a:prstGeom prst="rect">
            <a:avLst/>
          </a:prstGeom>
          <a:noFill/>
          <a:ln>
            <a:noFill/>
          </a:ln>
        </p:spPr>
      </p:pic>
      <p:pic>
        <p:nvPicPr>
          <p:cNvPr id="114" name="Google Shape;114;p18"/>
          <p:cNvPicPr preferRelativeResize="0"/>
          <p:nvPr/>
        </p:nvPicPr>
        <p:blipFill>
          <a:blip r:embed="rId7">
            <a:alphaModFix/>
          </a:blip>
          <a:stretch>
            <a:fillRect/>
          </a:stretch>
        </p:blipFill>
        <p:spPr>
          <a:xfrm>
            <a:off x="7079074" y="2537026"/>
            <a:ext cx="1868340" cy="155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398</Words>
  <Application>Microsoft Macintosh PowerPoint</Application>
  <PresentationFormat>On-screen Show (16:9)</PresentationFormat>
  <Paragraphs>32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PT Sans Narrow</vt:lpstr>
      <vt:lpstr>Open Sans</vt:lpstr>
      <vt:lpstr>Arial</vt:lpstr>
      <vt:lpstr>Tropic</vt:lpstr>
      <vt:lpstr>Let’s Get Moody!</vt:lpstr>
      <vt:lpstr>How Do You Plan Your Phrase Making Decisions?</vt:lpstr>
      <vt:lpstr>Look for changes in texture in your piece. A change in texture usually defines where a phrase begins and ends or if it is an elision.</vt:lpstr>
      <vt:lpstr>Analyze the Phrase Harmonically - How does it function, is it dominant or tonic?</vt:lpstr>
      <vt:lpstr>Bring the Phrase to the “Note of Change” (usually crescendo)</vt:lpstr>
      <vt:lpstr>Identify the main characters.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Moody!</dc:title>
  <cp:lastModifiedBy>Rebecca Scholldorf</cp:lastModifiedBy>
  <cp:revision>2</cp:revision>
  <dcterms:modified xsi:type="dcterms:W3CDTF">2021-03-19T00:05:37Z</dcterms:modified>
</cp:coreProperties>
</file>